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04/01/1443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55576" y="5052545"/>
            <a:ext cx="7704855" cy="882119"/>
          </a:xfrm>
        </p:spPr>
        <p:txBody>
          <a:bodyPr>
            <a:normAutofit lnSpcReduction="10000"/>
          </a:bodyPr>
          <a:lstStyle/>
          <a:p>
            <a:pPr algn="ctr"/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</a:rPr>
              <a:t>تقسيم العمليات ما بعد الحصاد والعوامل المؤثرة عليها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4464496"/>
          </a:xfrm>
        </p:spPr>
        <p:txBody>
          <a:bodyPr/>
          <a:lstStyle/>
          <a:p>
            <a:pPr algn="ctr"/>
            <a:r>
              <a:rPr lang="ar-SA" dirty="0" smtClean="0"/>
              <a:t>جني وخزن الحاصلات</a:t>
            </a:r>
            <a:br>
              <a:rPr lang="ar-SA" dirty="0" smtClean="0"/>
            </a:br>
            <a:r>
              <a:rPr lang="ar-SA" dirty="0" smtClean="0"/>
              <a:t>البستانية</a:t>
            </a:r>
            <a:br>
              <a:rPr lang="ar-SA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r-SA" smtClean="0"/>
              <a:t>المحاضرة الثالثة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ar-SA" dirty="0" smtClean="0"/>
              <a:t>الدكتور حمزة عباس حمزة</a:t>
            </a:r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1"/>
    </mc:Choice>
    <mc:Fallback xmlns="">
      <p:transition spd="slow" advTm="2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39552" y="404664"/>
            <a:ext cx="79208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>
                <a:latin typeface="Arial" pitchFamily="34" charset="0"/>
                <a:cs typeface="Arial" pitchFamily="34" charset="0"/>
              </a:rPr>
              <a:t>لاغراض الدارسة سيتم تقسيم عمليات ما بعد الحصاد إلى قسمين رئيسين حسب طبيعة 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ar-SA" sz="3200" dirty="0">
                <a:latin typeface="Arial" pitchFamily="34" charset="0"/>
                <a:cs typeface="Arial" pitchFamily="34" charset="0"/>
              </a:rPr>
              <a:t>الممارسات التي تتم في كل مرحلة:- </a:t>
            </a:r>
            <a:endParaRPr lang="ar-SA" sz="3200" dirty="0" smtClean="0">
              <a:latin typeface="Arial" pitchFamily="34" charset="0"/>
              <a:cs typeface="Arial" pitchFamily="34" charset="0"/>
            </a:endParaRPr>
          </a:p>
          <a:p>
            <a:endParaRPr lang="ar-SA" sz="2800" dirty="0"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ar-SA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القسم </a:t>
            </a:r>
            <a:r>
              <a:rPr lang="ar-S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الاول</a:t>
            </a:r>
          </a:p>
          <a:p>
            <a:pPr algn="ctr"/>
            <a:endParaRPr lang="ar-SA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تكنولوجيا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ما بعد الحصاد أي العمليات التي تطبق على المحصول في الحقل وقبل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شحنه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إلى السوق أو مراكز الفرز والتوضيب , كذلك العمليات التي تتم بعد ذلك من خزن وتبريد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وتعبئة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وتغليف ووضع بطاقات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الدلالة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ومن ثم نقل إلى الاسواق.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6032500"/>
            <a:ext cx="100811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2"/>
    </mc:Choice>
    <mc:Fallback xmlns="">
      <p:transition spd="slow" advTm="4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23528" y="404664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القسم </a:t>
            </a:r>
            <a:r>
              <a:rPr lang="ar-S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الثاني</a:t>
            </a:r>
          </a:p>
          <a:p>
            <a:pPr algn="ctr"/>
            <a:endParaRPr lang="ar-SA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ar-SA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عمليات التداول للمنتجات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الزراعية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أو العمليات التسويقية بما فيها عمليات التصدير. </a:t>
            </a:r>
            <a:endParaRPr lang="ar-SA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ar-SA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ar-SA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ar-SA" sz="3200" dirty="0">
                <a:latin typeface="Arial" pitchFamily="34" charset="0"/>
                <a:cs typeface="Arial" pitchFamily="34" charset="0"/>
              </a:rPr>
              <a:t>ولكن قبل ذلك لابد من ذكر بعض النقاط الرئيسية التالية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0"/>
    </mc:Choice>
    <mc:Fallback xmlns="">
      <p:transition spd="slow" advTm="4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95536" y="692696"/>
            <a:ext cx="820891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 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ar-SA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1- تأثير عوامل ما قبل الحصاد على جودة الخضار والفواكه</a:t>
            </a:r>
            <a:r>
              <a:rPr lang="ar-S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r-SA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المعاملات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البستانية.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- مواعيد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الزارعة.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- كثافة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الزارعة.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- الري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و التسميد.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- التقليم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و الخف.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 smtClean="0">
                <a:latin typeface="Arial" pitchFamily="34" charset="0"/>
                <a:cs typeface="Arial" pitchFamily="34" charset="0"/>
              </a:rPr>
              <a:t>- الوقاية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من الامراض </a:t>
            </a:r>
            <a:r>
              <a:rPr lang="ar-SA" sz="3200" b="1" dirty="0" err="1">
                <a:latin typeface="Arial" pitchFamily="34" charset="0"/>
                <a:cs typeface="Arial" pitchFamily="34" charset="0"/>
              </a:rPr>
              <a:t>والافات</a:t>
            </a:r>
            <a:r>
              <a:rPr lang="ar-SA" b="1" dirty="0"/>
              <a:t>. </a:t>
            </a:r>
            <a:endParaRPr lang="en-US" b="1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97"/>
    </mc:Choice>
    <mc:Fallback xmlns="">
      <p:transition spd="slow" advTm="32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79512" y="188640"/>
            <a:ext cx="86409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2-  </a:t>
            </a:r>
            <a:r>
              <a:rPr lang="ar-SA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دور الخضار والفواكه في التغذية والصحة العامة: </a:t>
            </a:r>
            <a:endParaRPr lang="ar-SA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ar-SA" sz="3200" b="1" dirty="0">
                <a:latin typeface="Arial" pitchFamily="34" charset="0"/>
                <a:cs typeface="Arial" pitchFamily="34" charset="0"/>
              </a:rPr>
              <a:t>تحتوي معظم الخضار والفواكه على مواد كيمائية لها قدرة فائقة على تزويد الجسم بالفيتامينات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>
                <a:latin typeface="Arial" pitchFamily="34" charset="0"/>
                <a:cs typeface="Arial" pitchFamily="34" charset="0"/>
              </a:rPr>
              <a:t>ومضادات الأكسدة والصبغ </a:t>
            </a:r>
            <a:r>
              <a:rPr lang="ar-SA" sz="3200" b="1" dirty="0" err="1">
                <a:latin typeface="Arial" pitchFamily="34" charset="0"/>
                <a:cs typeface="Arial" pitchFamily="34" charset="0"/>
              </a:rPr>
              <a:t>وألالياف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 والدهون </a:t>
            </a:r>
            <a:r>
              <a:rPr lang="ar-SA" sz="3200" b="1" dirty="0" err="1">
                <a:latin typeface="Arial" pitchFamily="34" charset="0"/>
                <a:cs typeface="Arial" pitchFamily="34" charset="0"/>
              </a:rPr>
              <a:t>ألاحادية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 غير المشبعة  والعناصر المعدنية . وهي بذلك  تؤدي دور هام  في بصحة الانسان ومنع الكثير من الامراض لا سيما تثبيط </a:t>
            </a:r>
            <a:r>
              <a:rPr lang="ar-SA" sz="3200" b="1" dirty="0" err="1">
                <a:latin typeface="Arial" pitchFamily="34" charset="0"/>
                <a:cs typeface="Arial" pitchFamily="34" charset="0"/>
              </a:rPr>
              <a:t>الاوارم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وأمراض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القلب </a:t>
            </a:r>
            <a:r>
              <a:rPr lang="ar-SA" sz="3200" b="1" dirty="0" err="1" smtClean="0">
                <a:latin typeface="Arial" pitchFamily="34" charset="0"/>
                <a:cs typeface="Arial" pitchFamily="34" charset="0"/>
              </a:rPr>
              <a:t>والافلاونزا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>
                <a:latin typeface="Arial" pitchFamily="34" charset="0"/>
                <a:cs typeface="Arial" pitchFamily="34" charset="0"/>
              </a:rPr>
              <a:t>ويؤدي التطبيق غير السليم لمعاملات ما بعد الحصاد إلى فقدان الخضار والفواكه لبعض أو كل هذه المركبات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والعناصر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لا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سيما الفيتامينات الذوابة في الماء وكما يؤدي إلى إنتاج بعض السموم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ar-SA" sz="3200" b="1" dirty="0">
                <a:latin typeface="Arial" pitchFamily="34" charset="0"/>
                <a:cs typeface="Arial" pitchFamily="34" charset="0"/>
              </a:rPr>
              <a:t>والبكتريا الضارة بالصحة.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52"/>
    </mc:Choice>
    <mc:Fallback xmlns="">
      <p:transition spd="slow" advTm="25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79512" y="188640"/>
            <a:ext cx="878497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 </a:t>
            </a:r>
            <a:r>
              <a:rPr lang="ar-S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  </a:t>
            </a:r>
            <a:r>
              <a:rPr lang="ar-SA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فقد الماء في الخضار والفواكه: 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ar-SA" sz="3200" b="1" dirty="0">
                <a:latin typeface="Arial" pitchFamily="34" charset="0"/>
                <a:cs typeface="Arial" pitchFamily="34" charset="0"/>
              </a:rPr>
              <a:t>تحتوي الحاصلات البستانية الطازجة على نسبة من 75 – 95 %من الماء , ومن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الأهمية بمكان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الحفاظ على أكبر قدر من هذه النسبة للاستفادة من القيمة الغذائية للمادة وذلك من خلال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التطبيق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الجيد لمعاملات ما بعد الحصاد لاسيما: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التبريد : حيث لدرجة الحرارة المنخفضة  دور هام في تقليل فقد الماء.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o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التشميع : للحمضيات والتفاح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والخيار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والطماطم لزيادة مقاومتها لخروج بخار الماء وفقدان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الماء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o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التغليف : بالبلاستيك الذي يسمح بالتهوية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لإعاقة 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تسرب بخار الماء.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o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العالج </a:t>
            </a:r>
            <a:r>
              <a:rPr lang="ar-SA" sz="3200" b="1" dirty="0" err="1">
                <a:latin typeface="Arial" pitchFamily="34" charset="0"/>
                <a:cs typeface="Arial" pitchFamily="34" charset="0"/>
              </a:rPr>
              <a:t>التجفيفي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 : بهدف التئام الجروح وتكوين قشرة واقية تقلل من فقدان </a:t>
            </a:r>
            <a:r>
              <a:rPr lang="ar-SA" sz="3200" b="1" dirty="0" smtClean="0">
                <a:latin typeface="Arial" pitchFamily="34" charset="0"/>
                <a:cs typeface="Arial" pitchFamily="34" charset="0"/>
              </a:rPr>
              <a:t>الماء.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85"/>
    </mc:Choice>
    <mc:Fallback xmlns="">
      <p:transition spd="slow" advTm="27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دفق الهواء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دفق الهوا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ق الهوا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971</TotalTime>
  <Words>187</Words>
  <Application>Microsoft Office PowerPoint</Application>
  <PresentationFormat>عرض على الشاشة (3:4)‏</PresentationFormat>
  <Paragraphs>37</Paragraphs>
  <Slides>6</Slides>
  <Notes>0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دفق الهواء</vt:lpstr>
      <vt:lpstr>جني وخزن الحاصلات البستانية  المحاضرة الثالثة الدكتور حمزة عباس حمزة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العناية والخزن المحاضرة الثالثة الدكتور حمزة عباس حمزة</dc:title>
  <dc:creator>a</dc:creator>
  <cp:lastModifiedBy>Maher</cp:lastModifiedBy>
  <cp:revision>15</cp:revision>
  <dcterms:created xsi:type="dcterms:W3CDTF">2020-12-25T18:45:56Z</dcterms:created>
  <dcterms:modified xsi:type="dcterms:W3CDTF">2021-08-13T08:14:24Z</dcterms:modified>
</cp:coreProperties>
</file>